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24" r:id="rId2"/>
    <p:sldId id="428" r:id="rId3"/>
    <p:sldId id="283" r:id="rId4"/>
    <p:sldId id="432" r:id="rId5"/>
    <p:sldId id="433" r:id="rId6"/>
    <p:sldId id="434" r:id="rId7"/>
    <p:sldId id="439" r:id="rId8"/>
    <p:sldId id="440" r:id="rId9"/>
    <p:sldId id="435" r:id="rId10"/>
    <p:sldId id="436" r:id="rId11"/>
    <p:sldId id="441" r:id="rId12"/>
    <p:sldId id="442" r:id="rId13"/>
    <p:sldId id="437" r:id="rId14"/>
    <p:sldId id="438" r:id="rId15"/>
    <p:sldId id="444" r:id="rId16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6B"/>
    <a:srgbClr val="103454"/>
    <a:srgbClr val="262650"/>
    <a:srgbClr val="5050A6"/>
    <a:srgbClr val="373771"/>
    <a:srgbClr val="C9C9E5"/>
    <a:srgbClr val="382C28"/>
    <a:srgbClr val="EA4301"/>
    <a:srgbClr val="110500"/>
    <a:srgbClr val="0C5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1" autoAdjust="0"/>
    <p:restoredTop sz="94682"/>
  </p:normalViewPr>
  <p:slideViewPr>
    <p:cSldViewPr snapToGrid="0" snapToObjects="1">
      <p:cViewPr varScale="1">
        <p:scale>
          <a:sx n="104" d="100"/>
          <a:sy n="104" d="100"/>
        </p:scale>
        <p:origin x="148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B3C7D-7ED1-A34F-BCFC-1C01389AE58C}" type="datetimeFigureOut">
              <a:rPr kumimoji="1" lang="zh-CN" altLang="en-US" smtClean="0"/>
              <a:t>2022/11/5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D8CE-3D9F-CA47-A17E-9AD879C3B1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30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F2CF-5EF1-D24F-8F8B-C67282AA038A}" type="datetimeFigureOut">
              <a:rPr kumimoji="1" lang="zh-CN" altLang="en-US" smtClean="0"/>
              <a:t>2022/11/5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70782-008B-5B48-B01C-A994AC4AA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3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360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310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6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2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32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A2AD-B2CE-DC4F-8015-E18525983D45}" type="datetimeFigureOut">
              <a:rPr kumimoji="1" lang="zh-CN" altLang="en-US" smtClean="0"/>
              <a:t>2022/11/5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CDFA6-1E83-B64A-81A1-D9DB674537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75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0A2AD-B2CE-DC4F-8015-E18525983D45}" type="datetimeFigureOut">
              <a:rPr kumimoji="1" lang="zh-CN" altLang="en-US" smtClean="0"/>
              <a:t>2022/11/5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CDFA6-1E83-B64A-81A1-D9DB674537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8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13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A3F6D2-D973-4E41-979C-0C77DD4308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6999"/>
            <a:ext cx="6858001" cy="121920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3F049A-5A0E-4F49-B633-6EAD314690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32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0A2AD-B2CE-DC4F-8015-E18525983D45}" type="datetimeFigureOut">
              <a:rPr kumimoji="1" lang="zh-CN" altLang="en-US" smtClean="0"/>
              <a:t>2022/11/5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CDFA6-1E83-B64A-81A1-D9DB674537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4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61" r:id="rId7"/>
    <p:sldLayoutId id="2147483662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119671" y="2438051"/>
            <a:ext cx="9072331" cy="1824204"/>
          </a:xfrm>
          <a:prstGeom prst="rect">
            <a:avLst/>
          </a:prstGeom>
          <a:solidFill>
            <a:srgbClr val="103454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2133">
              <a:latin typeface="Calibri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71" y="2438051"/>
            <a:ext cx="3119668" cy="1824204"/>
          </a:xfrm>
          <a:prstGeom prst="rect">
            <a:avLst/>
          </a:prstGeom>
          <a:solidFill>
            <a:srgbClr val="154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73610">
              <a:defRPr/>
            </a:pPr>
            <a:endParaRPr lang="zh-CN" altLang="en-US" sz="2133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3599723" y="2897810"/>
            <a:ext cx="64784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你好，洛书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570" y="2364363"/>
            <a:ext cx="1789272" cy="1897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733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1.2</a:t>
            </a:r>
            <a:endParaRPr lang="zh-CN" altLang="en-US" sz="11733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21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0589F5D3-07E6-3429-5F1E-71A54A1B1F43}"/>
              </a:ext>
            </a:extLst>
          </p:cNvPr>
          <p:cNvSpPr txBox="1"/>
          <p:nvPr/>
        </p:nvSpPr>
        <p:spPr bwMode="auto">
          <a:xfrm>
            <a:off x="425282" y="245115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15436B"/>
                </a:solidFill>
                <a:latin typeface="+mj-ea"/>
                <a:ea typeface="+mj-ea"/>
                <a:cs typeface="+mn-ea"/>
                <a:sym typeface="+mn-lt"/>
              </a:rPr>
              <a:t>思考与拓展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3670F0-A681-4E45-9779-BCDEDE8A4B25}"/>
              </a:ext>
            </a:extLst>
          </p:cNvPr>
          <p:cNvSpPr txBox="1"/>
          <p:nvPr/>
        </p:nvSpPr>
        <p:spPr>
          <a:xfrm>
            <a:off x="785525" y="1180361"/>
            <a:ext cx="9757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为什么有人的程序无法执行？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每一行代码有什么作用？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268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9A15943A-C8AB-0D42-38B3-C1FAC9E46211}"/>
              </a:ext>
            </a:extLst>
          </p:cNvPr>
          <p:cNvSpPr txBox="1"/>
          <p:nvPr/>
        </p:nvSpPr>
        <p:spPr bwMode="auto">
          <a:xfrm>
            <a:off x="425282" y="245115"/>
            <a:ext cx="418576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15436B"/>
                </a:solidFill>
              </a:rPr>
              <a:t>为什么有人的程序无法执行？</a:t>
            </a:r>
            <a:endParaRPr lang="en-US" altLang="zh-CN" sz="2400" dirty="0">
              <a:solidFill>
                <a:srgbClr val="15436B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ED06E2-775F-28E8-2ED6-FE8B5734B293}"/>
              </a:ext>
            </a:extLst>
          </p:cNvPr>
          <p:cNvSpPr txBox="1"/>
          <p:nvPr/>
        </p:nvSpPr>
        <p:spPr>
          <a:xfrm>
            <a:off x="425282" y="1248032"/>
            <a:ext cx="10639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洛书的标点是英文符号，如果输入中文符号则无法执行。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C4BCBBAD-7842-5797-32A0-DAC1B9D1B0B3}"/>
              </a:ext>
            </a:extLst>
          </p:cNvPr>
          <p:cNvSpPr txBox="1"/>
          <p:nvPr/>
        </p:nvSpPr>
        <p:spPr bwMode="auto">
          <a:xfrm>
            <a:off x="425282" y="2149809"/>
            <a:ext cx="48013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15436B"/>
                </a:solidFill>
              </a:rPr>
              <a:t>如何避免反复切换中英文输入法？</a:t>
            </a:r>
            <a:endParaRPr lang="en-US" altLang="zh-CN" sz="2400" dirty="0">
              <a:solidFill>
                <a:srgbClr val="15436B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8A2CA0-F61B-9475-B715-68328F3411C1}"/>
              </a:ext>
            </a:extLst>
          </p:cNvPr>
          <p:cNvSpPr txBox="1"/>
          <p:nvPr/>
        </p:nvSpPr>
        <p:spPr>
          <a:xfrm>
            <a:off x="667264" y="3113903"/>
            <a:ext cx="11343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鼠标右键单击输入法图标          </a:t>
            </a:r>
            <a:r>
              <a:rPr lang="en-US" altLang="zh-CN" sz="2000" dirty="0"/>
              <a:t>2.</a:t>
            </a:r>
            <a:r>
              <a:rPr lang="zh-CN" altLang="en-US" sz="2000" dirty="0"/>
              <a:t>左键单击开启输入法工具栏          </a:t>
            </a:r>
            <a:r>
              <a:rPr lang="en-US" altLang="zh-CN" sz="2000" dirty="0"/>
              <a:t>3.</a:t>
            </a:r>
            <a:r>
              <a:rPr lang="zh-CN" altLang="en-US" sz="2000" dirty="0"/>
              <a:t>将中文标点切换为英文标点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D8FED6-448D-DD8A-B3FE-357D9A56E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8622" y="3854973"/>
            <a:ext cx="2648086" cy="4445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99CA51-C004-67C0-3711-64A76152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795" y="3854973"/>
            <a:ext cx="2860201" cy="4466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A6F911-F71E-1A99-A00A-F932FBDBB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083" y="3854973"/>
            <a:ext cx="2952902" cy="43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1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71545C75-E2A2-9376-899C-9651AE2157CF}"/>
              </a:ext>
            </a:extLst>
          </p:cNvPr>
          <p:cNvSpPr txBox="1"/>
          <p:nvPr/>
        </p:nvSpPr>
        <p:spPr bwMode="auto">
          <a:xfrm>
            <a:off x="425282" y="245115"/>
            <a:ext cx="35702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15436B"/>
                </a:solidFill>
                <a:latin typeface="+mj-ea"/>
                <a:ea typeface="+mj-ea"/>
                <a:cs typeface="+mn-ea"/>
                <a:sym typeface="+mn-lt"/>
              </a:rPr>
              <a:t>每一行代码有什么作用？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F90A2C-0ED5-3471-9097-8F7590A9A8DE}"/>
              </a:ext>
            </a:extLst>
          </p:cNvPr>
          <p:cNvSpPr txBox="1"/>
          <p:nvPr/>
        </p:nvSpPr>
        <p:spPr>
          <a:xfrm>
            <a:off x="531341" y="988541"/>
            <a:ext cx="357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下面是具体每一行代码的介绍：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09847A-6CC4-C23D-4F92-7DC1067B7786}"/>
              </a:ext>
            </a:extLst>
          </p:cNvPr>
          <p:cNvSpPr txBox="1"/>
          <p:nvPr/>
        </p:nvSpPr>
        <p:spPr>
          <a:xfrm>
            <a:off x="574300" y="1670412"/>
            <a:ext cx="106885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#</a:t>
            </a:r>
            <a:r>
              <a:rPr lang="zh-CN" altLang="en-US" sz="2000" dirty="0"/>
              <a:t>加载 开始 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#</a:t>
            </a:r>
            <a:r>
              <a:rPr lang="zh-CN" altLang="en-US" sz="2000" dirty="0"/>
              <a:t>导入 洛书</a:t>
            </a:r>
            <a:r>
              <a:rPr lang="en-US" altLang="zh-CN" sz="2000" dirty="0"/>
              <a:t>/</a:t>
            </a:r>
            <a:r>
              <a:rPr lang="zh-CN" altLang="en-US" sz="2000" dirty="0"/>
              <a:t>程序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#</a:t>
            </a:r>
            <a:r>
              <a:rPr lang="zh-CN" altLang="en-US" sz="2000" dirty="0"/>
              <a:t>方法 开始</a:t>
            </a:r>
            <a:endParaRPr lang="en-US" altLang="zh-CN" sz="2000" dirty="0"/>
          </a:p>
          <a:p>
            <a:r>
              <a:rPr lang="zh-CN" altLang="en-US" sz="2000" dirty="0"/>
              <a:t>        程序</a:t>
            </a:r>
            <a:r>
              <a:rPr lang="en-US" altLang="zh-CN" sz="2000" dirty="0"/>
              <a:t>,</a:t>
            </a:r>
            <a:r>
              <a:rPr lang="zh-CN" altLang="en-US" sz="2000" dirty="0"/>
              <a:t>输出</a:t>
            </a:r>
            <a:r>
              <a:rPr lang="en-US" altLang="zh-CN" sz="2000" dirty="0"/>
              <a:t>("</a:t>
            </a:r>
            <a:r>
              <a:rPr lang="zh-CN" altLang="en-US" sz="2000" dirty="0"/>
              <a:t>你好，洛书</a:t>
            </a:r>
            <a:r>
              <a:rPr lang="en-US" altLang="zh-CN" sz="2000" dirty="0"/>
              <a:t>\n")</a:t>
            </a:r>
          </a:p>
          <a:p>
            <a:r>
              <a:rPr lang="en-US" altLang="zh-CN" sz="2000" dirty="0"/>
              <a:t>;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D0480B0-4DD1-4CDF-B931-193132DC5266}"/>
              </a:ext>
            </a:extLst>
          </p:cNvPr>
          <p:cNvSpPr txBox="1"/>
          <p:nvPr/>
        </p:nvSpPr>
        <p:spPr>
          <a:xfrm>
            <a:off x="425282" y="1824226"/>
            <a:ext cx="1068859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/>
          </a:p>
          <a:p>
            <a:r>
              <a:rPr lang="en-US" altLang="zh-CN" sz="2000" dirty="0"/>
              <a:t>——</a:t>
            </a:r>
            <a:r>
              <a:rPr lang="zh-CN" altLang="en-US" sz="2000" dirty="0"/>
              <a:t>设置加载点，表明程序从此开始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——</a:t>
            </a:r>
            <a:r>
              <a:rPr lang="zh-CN" altLang="en-US" sz="2000" dirty="0"/>
              <a:t>导入洛书的程序模块，该模块包含了输出输出等功能 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———</a:t>
            </a:r>
            <a:r>
              <a:rPr lang="zh-CN" altLang="en-US" sz="2000" dirty="0"/>
              <a:t>在</a:t>
            </a:r>
            <a:r>
              <a:rPr lang="en-US" altLang="zh-CN" sz="2000" dirty="0"/>
              <a:t>"#</a:t>
            </a:r>
            <a:r>
              <a:rPr lang="zh-CN" altLang="en-US" sz="2000" dirty="0"/>
              <a:t>方法 开始</a:t>
            </a:r>
            <a:r>
              <a:rPr lang="en-US" altLang="zh-CN" sz="2000" dirty="0"/>
              <a:t>"</a:t>
            </a:r>
            <a:r>
              <a:rPr lang="zh-CN" altLang="en-US" sz="2000" dirty="0"/>
              <a:t>与</a:t>
            </a:r>
            <a:r>
              <a:rPr lang="en-US" altLang="zh-CN" sz="2000" dirty="0"/>
              <a:t>";"</a:t>
            </a:r>
            <a:r>
              <a:rPr lang="zh-CN" altLang="en-US" sz="2000" dirty="0"/>
              <a:t>之间输入你想实现的代码 </a:t>
            </a:r>
            <a:endParaRPr lang="en-US" altLang="zh-CN" sz="2000" dirty="0"/>
          </a:p>
          <a:p>
            <a:r>
              <a:rPr lang="en-US" altLang="zh-CN" sz="2000" dirty="0"/>
              <a:t>            "</a:t>
            </a:r>
            <a:r>
              <a:rPr lang="zh-CN" altLang="en-US" sz="2000" dirty="0"/>
              <a:t>程序</a:t>
            </a:r>
            <a:r>
              <a:rPr lang="en-US" altLang="zh-CN" sz="2000" dirty="0"/>
              <a:t>,</a:t>
            </a:r>
            <a:r>
              <a:rPr lang="zh-CN" altLang="en-US" sz="2000" dirty="0"/>
              <a:t>输出</a:t>
            </a:r>
            <a:r>
              <a:rPr lang="en-US" altLang="zh-CN" sz="2000" dirty="0"/>
              <a:t>"</a:t>
            </a:r>
            <a:r>
              <a:rPr lang="zh-CN" altLang="en-US" sz="2000" dirty="0"/>
              <a:t>表明你想在屏幕上输出的内容 </a:t>
            </a:r>
            <a:endParaRPr lang="en-US" altLang="zh-CN" sz="2000" dirty="0"/>
          </a:p>
          <a:p>
            <a:r>
              <a:rPr lang="en-US" altLang="zh-CN" sz="2000" dirty="0"/>
              <a:t>            ("")</a:t>
            </a:r>
            <a:r>
              <a:rPr lang="zh-CN" altLang="en-US" sz="2000" dirty="0"/>
              <a:t>引号中间的内容即是运行成功后将在屏幕上出现的文字 </a:t>
            </a:r>
            <a:endParaRPr lang="en-US" altLang="zh-CN" sz="2000" dirty="0"/>
          </a:p>
          <a:p>
            <a:r>
              <a:rPr lang="en-US" altLang="zh-CN" sz="2000" dirty="0"/>
              <a:t>            \n</a:t>
            </a:r>
            <a:r>
              <a:rPr lang="zh-CN" altLang="en-US" sz="2000" dirty="0"/>
              <a:t>表示输出换行，即输出</a:t>
            </a:r>
            <a:r>
              <a:rPr lang="en-US" altLang="zh-CN" sz="2000" dirty="0"/>
              <a:t>"</a:t>
            </a:r>
            <a:r>
              <a:rPr lang="zh-CN" altLang="en-US" sz="2000" dirty="0"/>
              <a:t>你好，洛书</a:t>
            </a:r>
            <a:r>
              <a:rPr lang="en-US" altLang="zh-CN" sz="2000" dirty="0"/>
              <a:t>"</a:t>
            </a:r>
            <a:r>
              <a:rPr lang="zh-CN" altLang="en-US" sz="2000" dirty="0"/>
              <a:t>后光标将跳转到下一行</a:t>
            </a:r>
          </a:p>
        </p:txBody>
      </p:sp>
    </p:spTree>
    <p:extLst>
      <p:ext uri="{BB962C8B-B14F-4D97-AF65-F5344CB8AC3E}">
        <p14:creationId xmlns:p14="http://schemas.microsoft.com/office/powerpoint/2010/main" val="335814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EB13B663-4D46-B875-7E86-661215897EDF}"/>
              </a:ext>
            </a:extLst>
          </p:cNvPr>
          <p:cNvSpPr txBox="1"/>
          <p:nvPr/>
        </p:nvSpPr>
        <p:spPr bwMode="auto">
          <a:xfrm>
            <a:off x="425282" y="245115"/>
            <a:ext cx="17235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15436B"/>
                </a:solidFill>
                <a:latin typeface="+mj-ea"/>
                <a:ea typeface="+mj-ea"/>
                <a:cs typeface="+mn-ea"/>
                <a:sym typeface="+mn-lt"/>
              </a:rPr>
              <a:t>思考与拓展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C7068AF-58B9-8B52-2085-916E21D39B51}"/>
              </a:ext>
            </a:extLst>
          </p:cNvPr>
          <p:cNvSpPr txBox="1"/>
          <p:nvPr/>
        </p:nvSpPr>
        <p:spPr>
          <a:xfrm>
            <a:off x="337530" y="669958"/>
            <a:ext cx="10039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课后作业：</a:t>
            </a:r>
            <a:endParaRPr lang="en-US" altLang="zh-CN" sz="3200" dirty="0"/>
          </a:p>
          <a:p>
            <a:r>
              <a:rPr lang="en-US" altLang="zh-CN" sz="2400" dirty="0"/>
              <a:t>1. </a:t>
            </a:r>
            <a:r>
              <a:rPr lang="zh-CN" altLang="en-US" sz="2400" dirty="0"/>
              <a:t>尝试使用洛书输出一首古诗吧。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812D69-46BA-BED5-9B56-F296726C8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60" y="1761294"/>
            <a:ext cx="8795045" cy="458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17D256-013C-2BD2-D49D-6FC493A8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1" y="1318590"/>
            <a:ext cx="9334980" cy="48643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5ED988-C8CE-574E-2E39-5F42F478B46D}"/>
              </a:ext>
            </a:extLst>
          </p:cNvPr>
          <p:cNvSpPr txBox="1"/>
          <p:nvPr/>
        </p:nvSpPr>
        <p:spPr>
          <a:xfrm>
            <a:off x="607554" y="675060"/>
            <a:ext cx="8333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使用洛书输出一个三角形</a:t>
            </a:r>
          </a:p>
        </p:txBody>
      </p:sp>
    </p:spTree>
    <p:extLst>
      <p:ext uri="{BB962C8B-B14F-4D97-AF65-F5344CB8AC3E}">
        <p14:creationId xmlns:p14="http://schemas.microsoft.com/office/powerpoint/2010/main" val="38316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FE05E7-8CBC-C562-ED26-51FCC680A1F7}"/>
              </a:ext>
            </a:extLst>
          </p:cNvPr>
          <p:cNvSpPr txBox="1"/>
          <p:nvPr/>
        </p:nvSpPr>
        <p:spPr>
          <a:xfrm>
            <a:off x="4320387" y="2381123"/>
            <a:ext cx="3007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15436B"/>
                </a:solidFill>
                <a:effectLst/>
                <a:uLnTx/>
                <a:uFillTx/>
                <a:latin typeface="Arial"/>
                <a:cs typeface="+mn-cs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01041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10"/>
          <p:cNvSpPr>
            <a:spLocks noChangeArrowheads="1"/>
          </p:cNvSpPr>
          <p:nvPr/>
        </p:nvSpPr>
        <p:spPr bwMode="auto">
          <a:xfrm rot="16200000">
            <a:off x="5394476" y="-1857264"/>
            <a:ext cx="1691080" cy="11233248"/>
          </a:xfrm>
          <a:prstGeom prst="downArrow">
            <a:avLst>
              <a:gd name="adj1" fmla="val 49065"/>
              <a:gd name="adj2" fmla="val 4482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eaVert" lIns="110413" tIns="55207" rIns="110413" bIns="55207"/>
          <a:lstStyle/>
          <a:p>
            <a:endParaRPr lang="zh-CN" altLang="en-US" sz="2533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2016968" y="2800638"/>
            <a:ext cx="1860717" cy="1861361"/>
            <a:chOff x="1823" y="2371"/>
            <a:chExt cx="1801" cy="1801"/>
          </a:xfrm>
        </p:grpSpPr>
        <p:sp>
          <p:nvSpPr>
            <p:cNvPr id="35" name="Oval 7"/>
            <p:cNvSpPr>
              <a:spLocks noChangeArrowheads="1"/>
            </p:cNvSpPr>
            <p:nvPr/>
          </p:nvSpPr>
          <p:spPr bwMode="auto">
            <a:xfrm>
              <a:off x="1823" y="2371"/>
              <a:ext cx="1801" cy="1801"/>
            </a:xfrm>
            <a:prstGeom prst="ellipse">
              <a:avLst/>
            </a:prstGeom>
            <a:solidFill>
              <a:srgbClr val="D8D8D8">
                <a:alpha val="4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67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Oval 8"/>
            <p:cNvSpPr>
              <a:spLocks noChangeArrowheads="1"/>
            </p:cNvSpPr>
            <p:nvPr/>
          </p:nvSpPr>
          <p:spPr bwMode="auto">
            <a:xfrm>
              <a:off x="1945" y="2493"/>
              <a:ext cx="1556" cy="1556"/>
            </a:xfrm>
            <a:prstGeom prst="ellipse">
              <a:avLst/>
            </a:prstGeom>
            <a:solidFill>
              <a:srgbClr val="15436B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6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8" name="Group 6"/>
          <p:cNvGrpSpPr>
            <a:grpSpLocks/>
          </p:cNvGrpSpPr>
          <p:nvPr/>
        </p:nvGrpSpPr>
        <p:grpSpPr bwMode="auto">
          <a:xfrm>
            <a:off x="5339203" y="2871716"/>
            <a:ext cx="1860716" cy="1861361"/>
            <a:chOff x="1823" y="2371"/>
            <a:chExt cx="1801" cy="1801"/>
          </a:xfrm>
        </p:grpSpPr>
        <p:sp>
          <p:nvSpPr>
            <p:cNvPr id="40" name="Oval 7"/>
            <p:cNvSpPr>
              <a:spLocks noChangeArrowheads="1"/>
            </p:cNvSpPr>
            <p:nvPr/>
          </p:nvSpPr>
          <p:spPr bwMode="auto">
            <a:xfrm>
              <a:off x="1823" y="2371"/>
              <a:ext cx="1801" cy="1801"/>
            </a:xfrm>
            <a:prstGeom prst="ellipse">
              <a:avLst/>
            </a:prstGeom>
            <a:solidFill>
              <a:srgbClr val="D8D8D8">
                <a:alpha val="4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67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1945" y="2493"/>
              <a:ext cx="1556" cy="1556"/>
            </a:xfrm>
            <a:prstGeom prst="ellipse">
              <a:avLst/>
            </a:prstGeom>
            <a:solidFill>
              <a:srgbClr val="15436B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6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8657964" y="2926727"/>
            <a:ext cx="1860717" cy="1861361"/>
            <a:chOff x="1823" y="2371"/>
            <a:chExt cx="1801" cy="1801"/>
          </a:xfrm>
        </p:grpSpPr>
        <p:sp>
          <p:nvSpPr>
            <p:cNvPr id="45" name="Oval 7"/>
            <p:cNvSpPr>
              <a:spLocks noChangeArrowheads="1"/>
            </p:cNvSpPr>
            <p:nvPr/>
          </p:nvSpPr>
          <p:spPr bwMode="auto">
            <a:xfrm>
              <a:off x="1823" y="2371"/>
              <a:ext cx="1801" cy="1801"/>
            </a:xfrm>
            <a:prstGeom prst="ellipse">
              <a:avLst/>
            </a:prstGeom>
            <a:solidFill>
              <a:srgbClr val="D8D8D8">
                <a:alpha val="4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67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Oval 8"/>
            <p:cNvSpPr>
              <a:spLocks noChangeArrowheads="1"/>
            </p:cNvSpPr>
            <p:nvPr/>
          </p:nvSpPr>
          <p:spPr bwMode="auto">
            <a:xfrm>
              <a:off x="1945" y="2493"/>
              <a:ext cx="1556" cy="1556"/>
            </a:xfrm>
            <a:prstGeom prst="ellipse">
              <a:avLst/>
            </a:prstGeom>
            <a:solidFill>
              <a:srgbClr val="15436B"/>
            </a:solidFill>
            <a:ln w="381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6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矩形标注 51"/>
          <p:cNvSpPr/>
          <p:nvPr/>
        </p:nvSpPr>
        <p:spPr>
          <a:xfrm>
            <a:off x="2331432" y="4998195"/>
            <a:ext cx="1784144" cy="55271"/>
          </a:xfrm>
          <a:prstGeom prst="wedgeRectCallout">
            <a:avLst>
              <a:gd name="adj1" fmla="val -17526"/>
              <a:gd name="adj2" fmla="val -50946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413" tIns="55207" rIns="110413" bIns="55207"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Rectangle 28"/>
          <p:cNvSpPr>
            <a:spLocks noChangeArrowheads="1"/>
          </p:cNvSpPr>
          <p:nvPr/>
        </p:nvSpPr>
        <p:spPr bwMode="auto">
          <a:xfrm>
            <a:off x="2016968" y="5115336"/>
            <a:ext cx="2554005" cy="44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0413" tIns="55207" rIns="110413" bIns="55207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了解洛书的使用方法</a:t>
            </a:r>
          </a:p>
        </p:txBody>
      </p:sp>
      <p:sp>
        <p:nvSpPr>
          <p:cNvPr id="56" name="矩形标注 55"/>
          <p:cNvSpPr/>
          <p:nvPr/>
        </p:nvSpPr>
        <p:spPr>
          <a:xfrm>
            <a:off x="5556599" y="2452678"/>
            <a:ext cx="1913299" cy="77540"/>
          </a:xfrm>
          <a:prstGeom prst="wedgeRectCallout">
            <a:avLst>
              <a:gd name="adj1" fmla="val -23398"/>
              <a:gd name="adj2" fmla="val 403291"/>
            </a:avLst>
          </a:prstGeom>
          <a:solidFill>
            <a:srgbClr val="154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413" tIns="55207" rIns="110413" bIns="55207"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Rectangle 28"/>
          <p:cNvSpPr>
            <a:spLocks noChangeArrowheads="1"/>
          </p:cNvSpPr>
          <p:nvPr/>
        </p:nvSpPr>
        <p:spPr bwMode="auto">
          <a:xfrm>
            <a:off x="5083485" y="1796819"/>
            <a:ext cx="3115002" cy="44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0413" tIns="55207" rIns="110413" bIns="55207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使用洛书编写第一个程序</a:t>
            </a:r>
          </a:p>
        </p:txBody>
      </p:sp>
      <p:sp>
        <p:nvSpPr>
          <p:cNvPr id="58" name="矩形标注 57"/>
          <p:cNvSpPr/>
          <p:nvPr/>
        </p:nvSpPr>
        <p:spPr>
          <a:xfrm>
            <a:off x="9016379" y="5069273"/>
            <a:ext cx="1784144" cy="55271"/>
          </a:xfrm>
          <a:prstGeom prst="wedgeRectCallout">
            <a:avLst>
              <a:gd name="adj1" fmla="val -17526"/>
              <a:gd name="adj2" fmla="val -509465"/>
            </a:avLst>
          </a:prstGeom>
          <a:solidFill>
            <a:srgbClr val="154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413" tIns="55207" rIns="110413" bIns="55207" rtlCol="0" anchor="ctr"/>
          <a:lstStyle/>
          <a:p>
            <a:pPr algn="ctr"/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ctangle 28"/>
          <p:cNvSpPr>
            <a:spLocks noChangeArrowheads="1"/>
          </p:cNvSpPr>
          <p:nvPr/>
        </p:nvSpPr>
        <p:spPr bwMode="auto">
          <a:xfrm>
            <a:off x="8991818" y="5115336"/>
            <a:ext cx="1780887" cy="44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0413" tIns="55207" rIns="110413" bIns="55207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思考与拓展</a:t>
            </a:r>
          </a:p>
        </p:txBody>
      </p:sp>
      <p:sp>
        <p:nvSpPr>
          <p:cNvPr id="63" name="TextBox 7">
            <a:extLst>
              <a:ext uri="{FF2B5EF4-FFF2-40B4-BE49-F238E27FC236}">
                <a16:creationId xmlns:a16="http://schemas.microsoft.com/office/drawing/2014/main" id="{79631B6A-1D1E-4FFC-877F-69A832E67AA6}"/>
              </a:ext>
            </a:extLst>
          </p:cNvPr>
          <p:cNvSpPr txBox="1"/>
          <p:nvPr/>
        </p:nvSpPr>
        <p:spPr bwMode="auto">
          <a:xfrm>
            <a:off x="425282" y="245115"/>
            <a:ext cx="143661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15436B"/>
                </a:solidFill>
                <a:latin typeface="+mj-ea"/>
                <a:ea typeface="+mj-ea"/>
                <a:cs typeface="+mn-ea"/>
                <a:sym typeface="+mn-lt"/>
              </a:rPr>
              <a:t>教学目标</a:t>
            </a:r>
          </a:p>
        </p:txBody>
      </p:sp>
    </p:spTree>
    <p:extLst>
      <p:ext uri="{BB962C8B-B14F-4D97-AF65-F5344CB8AC3E}">
        <p14:creationId xmlns:p14="http://schemas.microsoft.com/office/powerpoint/2010/main" val="312708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2" grpId="0" animBg="1"/>
      <p:bldP spid="54" grpId="0"/>
      <p:bldP spid="56" grpId="0" animBg="1"/>
      <p:bldP spid="57" grpId="0"/>
      <p:bldP spid="58" grpId="0" animBg="1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B68F5B4C-8C7F-C098-FAD2-EFC7DE36D761}"/>
              </a:ext>
            </a:extLst>
          </p:cNvPr>
          <p:cNvSpPr txBox="1"/>
          <p:nvPr/>
        </p:nvSpPr>
        <p:spPr bwMode="auto">
          <a:xfrm>
            <a:off x="425282" y="245115"/>
            <a:ext cx="29546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15436B"/>
                </a:solidFill>
                <a:latin typeface="+mj-ea"/>
                <a:ea typeface="+mj-ea"/>
                <a:cs typeface="+mn-ea"/>
                <a:sym typeface="+mn-lt"/>
              </a:rPr>
              <a:t>了解洛书的使用方法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9A0256-8974-F9B6-2338-9DFC7BB8D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48" y="1011185"/>
            <a:ext cx="8962720" cy="5601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299D5E-B9EE-B4BE-09EA-9B171C299065}"/>
              </a:ext>
            </a:extLst>
          </p:cNvPr>
          <p:cNvSpPr txBox="1"/>
          <p:nvPr/>
        </p:nvSpPr>
        <p:spPr>
          <a:xfrm>
            <a:off x="1518512" y="2231779"/>
            <a:ext cx="461665" cy="31605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800" dirty="0"/>
              <a:t>一  打开洛书编程程序界面</a:t>
            </a:r>
            <a:endParaRPr lang="en-US" altLang="zh-CN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B68F5B4C-8C7F-C098-FAD2-EFC7DE36D761}"/>
              </a:ext>
            </a:extLst>
          </p:cNvPr>
          <p:cNvSpPr txBox="1"/>
          <p:nvPr/>
        </p:nvSpPr>
        <p:spPr bwMode="auto">
          <a:xfrm>
            <a:off x="425282" y="245115"/>
            <a:ext cx="29546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15436B"/>
                </a:solidFill>
                <a:latin typeface="+mj-ea"/>
                <a:ea typeface="+mj-ea"/>
                <a:cs typeface="+mn-ea"/>
                <a:sym typeface="+mn-lt"/>
              </a:rPr>
              <a:t>了解洛书的使用方法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47F71A-2302-1C7F-32D9-638480335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982" y="617265"/>
            <a:ext cx="7246992" cy="54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B68F5B4C-8C7F-C098-FAD2-EFC7DE36D761}"/>
              </a:ext>
            </a:extLst>
          </p:cNvPr>
          <p:cNvSpPr txBox="1"/>
          <p:nvPr/>
        </p:nvSpPr>
        <p:spPr bwMode="auto">
          <a:xfrm>
            <a:off x="425282" y="245115"/>
            <a:ext cx="29546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15436B"/>
                </a:solidFill>
                <a:latin typeface="+mj-ea"/>
                <a:ea typeface="+mj-ea"/>
                <a:cs typeface="+mn-ea"/>
                <a:sym typeface="+mn-lt"/>
              </a:rPr>
              <a:t>了解洛书的使用方法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4D7F41-BFE0-4397-344B-C1CA79AD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036" y="701678"/>
            <a:ext cx="7506086" cy="56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4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1EC4EA6C-97A3-8161-8177-BA8BC7D08BC6}"/>
              </a:ext>
            </a:extLst>
          </p:cNvPr>
          <p:cNvSpPr txBox="1"/>
          <p:nvPr/>
        </p:nvSpPr>
        <p:spPr bwMode="auto">
          <a:xfrm>
            <a:off x="425282" y="245115"/>
            <a:ext cx="35702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15436B"/>
                </a:solidFill>
                <a:latin typeface="+mj-ea"/>
                <a:ea typeface="+mj-ea"/>
                <a:cs typeface="+mn-ea"/>
                <a:sym typeface="+mn-lt"/>
              </a:rPr>
              <a:t>使用洛书编写第一个程序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50C57-B479-BD14-DA97-7F0C1BF2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90" y="834708"/>
            <a:ext cx="7506086" cy="56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0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C637A1D3-85C3-8338-CDBA-06B00FCAE95B}"/>
              </a:ext>
            </a:extLst>
          </p:cNvPr>
          <p:cNvSpPr txBox="1"/>
          <p:nvPr/>
        </p:nvSpPr>
        <p:spPr bwMode="auto">
          <a:xfrm>
            <a:off x="425282" y="245115"/>
            <a:ext cx="35702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15436B"/>
                </a:solidFill>
                <a:latin typeface="+mj-ea"/>
                <a:ea typeface="+mj-ea"/>
                <a:cs typeface="+mn-ea"/>
                <a:sym typeface="+mn-lt"/>
              </a:rPr>
              <a:t>使用洛书编写第一个程序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EE0662-E6A8-568A-3701-F482C9E7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78" y="1346886"/>
            <a:ext cx="6322929" cy="47546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C8FA91-4960-CC92-27AA-7B3371BA17BA}"/>
              </a:ext>
            </a:extLst>
          </p:cNvPr>
          <p:cNvSpPr txBox="1"/>
          <p:nvPr/>
        </p:nvSpPr>
        <p:spPr>
          <a:xfrm>
            <a:off x="1559693" y="1346886"/>
            <a:ext cx="738664" cy="45596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800" dirty="0"/>
              <a:t>一、点击文件工具栏，新建项目你好洛书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64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18B30D0B-5053-6FDF-9255-81ED13242E11}"/>
              </a:ext>
            </a:extLst>
          </p:cNvPr>
          <p:cNvSpPr txBox="1"/>
          <p:nvPr/>
        </p:nvSpPr>
        <p:spPr bwMode="auto">
          <a:xfrm>
            <a:off x="425282" y="245115"/>
            <a:ext cx="35702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15436B"/>
                </a:solidFill>
                <a:latin typeface="+mj-ea"/>
                <a:ea typeface="+mj-ea"/>
                <a:cs typeface="+mn-ea"/>
                <a:sym typeface="+mn-lt"/>
              </a:rPr>
              <a:t>使用洛书编写第一个程序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ABCA67-5BA9-ADFD-C614-6564C8A3CBFE}"/>
              </a:ext>
            </a:extLst>
          </p:cNvPr>
          <p:cNvSpPr txBox="1"/>
          <p:nvPr/>
        </p:nvSpPr>
        <p:spPr>
          <a:xfrm>
            <a:off x="1070573" y="1408669"/>
            <a:ext cx="461665" cy="45596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二</a:t>
            </a:r>
            <a:r>
              <a:rPr lang="zh-CN" altLang="en-US" sz="1800" dirty="0"/>
              <a:t>、输</a:t>
            </a:r>
            <a:r>
              <a:rPr lang="zh-CN" altLang="en-US" dirty="0"/>
              <a:t>入以下代码：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113D2A-6728-865F-ED2D-A53B1160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386" y="2012091"/>
            <a:ext cx="9525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2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7EA996A0-C028-D2C8-0EB3-35C4D57D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90" y="706780"/>
            <a:ext cx="7506086" cy="5658141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9EAFDA33-640D-3506-56A1-848C854882EA}"/>
              </a:ext>
            </a:extLst>
          </p:cNvPr>
          <p:cNvSpPr txBox="1"/>
          <p:nvPr/>
        </p:nvSpPr>
        <p:spPr bwMode="auto">
          <a:xfrm>
            <a:off x="425282" y="245115"/>
            <a:ext cx="357020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kern="0" dirty="0">
                <a:solidFill>
                  <a:srgbClr val="15436B"/>
                </a:solidFill>
                <a:latin typeface="+mj-ea"/>
                <a:ea typeface="+mj-ea"/>
                <a:cs typeface="+mn-ea"/>
                <a:sym typeface="+mn-lt"/>
              </a:rPr>
              <a:t>使用洛书编写第一个程序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46E432-D5AA-5295-3EE9-613D6C293792}"/>
              </a:ext>
            </a:extLst>
          </p:cNvPr>
          <p:cNvSpPr txBox="1"/>
          <p:nvPr/>
        </p:nvSpPr>
        <p:spPr>
          <a:xfrm>
            <a:off x="2838860" y="706780"/>
            <a:ext cx="738664" cy="57231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三、点击工具栏中的编译运行，就可以运行你的程序了</a:t>
            </a:r>
            <a:r>
              <a:rPr lang="en-US" altLang="zh-CN" dirty="0"/>
              <a:t>~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D88DFA-FF42-B797-50EA-DE5BBCEF11EF}"/>
              </a:ext>
            </a:extLst>
          </p:cNvPr>
          <p:cNvSpPr txBox="1"/>
          <p:nvPr/>
        </p:nvSpPr>
        <p:spPr>
          <a:xfrm>
            <a:off x="516770" y="999533"/>
            <a:ext cx="461665" cy="54304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如果你的代码没有出错，即可看到右图所示的窗口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6C64267-1750-CD88-2C22-7D05F073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69" y="690306"/>
            <a:ext cx="10893098" cy="56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2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蓝紫色孟菲斯简约年终工作总结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5281</TotalTime>
  <Words>367</Words>
  <Application>Microsoft Office PowerPoint</Application>
  <PresentationFormat>宽屏</PresentationFormat>
  <Paragraphs>57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DengXian</vt:lpstr>
      <vt:lpstr>思源黑体 CN Bold</vt:lpstr>
      <vt:lpstr>微软雅黑</vt:lpstr>
      <vt:lpstr>Arial</vt:lpstr>
      <vt:lpstr>Arial Black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蓝紫色孟菲斯简约年终工作总结PPT模板</dc:title>
  <dc:creator>Microsoft Office 用户</dc:creator>
  <cp:lastModifiedBy>m19942497651@163.com</cp:lastModifiedBy>
  <cp:revision>579</cp:revision>
  <dcterms:created xsi:type="dcterms:W3CDTF">2018-06-17T04:53:58Z</dcterms:created>
  <dcterms:modified xsi:type="dcterms:W3CDTF">2022-11-05T14:13:18Z</dcterms:modified>
</cp:coreProperties>
</file>